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9" r:id="rId2"/>
    <p:sldId id="275" r:id="rId3"/>
    <p:sldId id="276" r:id="rId4"/>
    <p:sldId id="265" r:id="rId5"/>
    <p:sldId id="282" r:id="rId6"/>
    <p:sldId id="284" r:id="rId7"/>
    <p:sldId id="281" r:id="rId8"/>
    <p:sldId id="292" r:id="rId9"/>
    <p:sldId id="290" r:id="rId10"/>
    <p:sldId id="291" r:id="rId11"/>
    <p:sldId id="302" r:id="rId12"/>
    <p:sldId id="287" r:id="rId13"/>
    <p:sldId id="293" r:id="rId14"/>
    <p:sldId id="295" r:id="rId15"/>
    <p:sldId id="298" r:id="rId16"/>
    <p:sldId id="296" r:id="rId17"/>
    <p:sldId id="299" r:id="rId18"/>
    <p:sldId id="300" r:id="rId19"/>
    <p:sldId id="301" r:id="rId20"/>
    <p:sldId id="303" r:id="rId21"/>
    <p:sldId id="316" r:id="rId22"/>
    <p:sldId id="314" r:id="rId23"/>
    <p:sldId id="315" r:id="rId24"/>
    <p:sldId id="317" r:id="rId25"/>
    <p:sldId id="319" r:id="rId26"/>
    <p:sldId id="280" r:id="rId27"/>
  </p:sldIdLst>
  <p:sldSz cx="12192000" cy="6858000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SC" initials="I" lastIdx="2" clrIdx="0">
    <p:extLst>
      <p:ext uri="{19B8F6BF-5375-455C-9EA6-DF929625EA0E}">
        <p15:presenceInfo xmlns:p15="http://schemas.microsoft.com/office/powerpoint/2012/main" userId="ITS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598"/>
    <a:srgbClr val="CEB9ED"/>
    <a:srgbClr val="AD8BE1"/>
    <a:srgbClr val="FFD8D9"/>
    <a:srgbClr val="F7F7F7"/>
    <a:srgbClr val="797DE8"/>
    <a:srgbClr val="E29FBE"/>
    <a:srgbClr val="AFD7D9"/>
    <a:srgbClr val="D8C9C6"/>
    <a:srgbClr val="F8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0" autoAdjust="0"/>
    <p:restoredTop sz="90012" autoAdjust="0"/>
  </p:normalViewPr>
  <p:slideViewPr>
    <p:cSldViewPr snapToGrid="0" showGuides="1">
      <p:cViewPr varScale="1">
        <p:scale>
          <a:sx n="104" d="100"/>
          <a:sy n="104" d="100"/>
        </p:scale>
        <p:origin x="78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3C30-B711-435E-AD75-E790EEC1BB48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E2587-7747-43B6-9630-CE93C2BA5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2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15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0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292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766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7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675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2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94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89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63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8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38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56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06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505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304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59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60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9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29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97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2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2587-7747-43B6-9630-CE93C2BA535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026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2021/8/25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project/iyquE9YK1540VxupmOqj1FcOoXf19ay5#Wlz7j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120828" y="5221357"/>
            <a:ext cx="1950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spc="-150" dirty="0">
                <a:solidFill>
                  <a:schemeClr val="bg1"/>
                </a:solidFill>
                <a:latin typeface="+mj-lt"/>
                <a:ea typeface="푸른전남 Medium" panose="020B0603000000000000" pitchFamily="50" charset="-127"/>
              </a:rPr>
              <a:t>SHOEFLY</a:t>
            </a:r>
            <a:endParaRPr kumimoji="1" lang="ja-JP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正方形/長方形 1"/>
          <p:cNvSpPr/>
          <p:nvPr/>
        </p:nvSpPr>
        <p:spPr>
          <a:xfrm>
            <a:off x="3920593" y="1885121"/>
            <a:ext cx="4350810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4" y="2831446"/>
            <a:ext cx="3435928" cy="11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작업 스케줄러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828226-22BD-44AF-AE0B-E30E0809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46" y="1667396"/>
            <a:ext cx="11638308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0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스토리보드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스토리 보드를 작성하여 페이지 구현에 참고하였습니다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altLang="ko-KR" sz="1200" dirty="0">
                <a:solidFill>
                  <a:schemeClr val="tx1"/>
                </a:solidFill>
              </a:rPr>
              <a:t>( Oven : </a:t>
            </a:r>
            <a:r>
              <a:rPr lang="en-US" altLang="ko-KR" sz="1200" dirty="0">
                <a:solidFill>
                  <a:schemeClr val="tx1"/>
                </a:solidFill>
                <a:hlinkClick r:id="rId3"/>
              </a:rPr>
              <a:t>https://ovenapp.io/project/iyquE9YK1540VxupmOqj1FcOoXf19ay5#Wlz7j</a:t>
            </a:r>
            <a:r>
              <a:rPr lang="en-US" altLang="ko-KR" sz="1200" dirty="0">
                <a:solidFill>
                  <a:schemeClr val="tx1"/>
                </a:solidFill>
              </a:rPr>
              <a:t> 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1A3B35-51FB-44D0-820F-DF7A780B9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572" y="1674932"/>
            <a:ext cx="5324235" cy="3354268"/>
          </a:xfrm>
          <a:prstGeom prst="rect">
            <a:avLst/>
          </a:prstGeom>
        </p:spPr>
      </p:pic>
      <p:sp>
        <p:nvSpPr>
          <p:cNvPr id="11" name="テキスト ボックス 4">
            <a:extLst>
              <a:ext uri="{FF2B5EF4-FFF2-40B4-BE49-F238E27FC236}">
                <a16:creationId xmlns:a16="http://schemas.microsoft.com/office/drawing/2014/main" id="{F3DA7456-B6B0-4725-A797-A6CA209BD77C}"/>
              </a:ext>
            </a:extLst>
          </p:cNvPr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9824" r="19096"/>
          <a:stretch/>
        </p:blipFill>
        <p:spPr>
          <a:xfrm>
            <a:off x="6686309" y="1478023"/>
            <a:ext cx="4238625" cy="374808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340405" y="3109750"/>
            <a:ext cx="649025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68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7B66C84-0302-41FE-B1E5-F96D69CC7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6" r="28681" b="40591"/>
          <a:stretch/>
        </p:blipFill>
        <p:spPr>
          <a:xfrm>
            <a:off x="1092970" y="722002"/>
            <a:ext cx="10006060" cy="590143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8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539EF22-18E1-4B8F-AEE0-BE55851E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830580"/>
            <a:ext cx="3600450" cy="295275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E73D41E-A5ED-4B1A-88FC-B93EC79A5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541" y="2316355"/>
            <a:ext cx="3676650" cy="2466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65871B-E2A9-4CB8-839D-6CF5404B043A}"/>
              </a:ext>
            </a:extLst>
          </p:cNvPr>
          <p:cNvSpPr txBox="1"/>
          <p:nvPr/>
        </p:nvSpPr>
        <p:spPr>
          <a:xfrm>
            <a:off x="1744133" y="1461248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1947023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주소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여러 개의 주소를 가질 수 있도록 하기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 주소 테이블로 분리하였습니다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2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2181566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상세 테이블 </a:t>
            </a:r>
            <a:r>
              <a:rPr lang="en-US" altLang="ko-KR" b="1" dirty="0"/>
              <a:t>(</a:t>
            </a:r>
            <a:r>
              <a:rPr lang="ko-KR" altLang="en-US" b="1" dirty="0"/>
              <a:t>사이즈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사이즈 별로 상품 구매신청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판매신청을 받기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상세 테이블을 만들었습니다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059DDB1-4C4C-4A9F-81E1-089FF93D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35" y="2210151"/>
            <a:ext cx="3639058" cy="24863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테이블</a:t>
            </a:r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6028AA47-E8B9-43DE-8670-20A3CFD6C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608" y="2605129"/>
            <a:ext cx="36195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8617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600672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판매신청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주문신청을 넣을 경우 등록되는 테이블입니다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여러 테이블의 기본키를 참고하여 신청서에 필요한 정보들을 담을 수 있게 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신청서의 진행도에 따라 </a:t>
            </a:r>
            <a:r>
              <a:rPr lang="en-US" altLang="ko-KR" sz="1600" dirty="0">
                <a:solidFill>
                  <a:schemeClr val="tx1"/>
                </a:solidFill>
              </a:rPr>
              <a:t>STATE </a:t>
            </a:r>
            <a:r>
              <a:rPr lang="ko-KR" altLang="en-US" sz="1600" dirty="0">
                <a:solidFill>
                  <a:schemeClr val="tx1"/>
                </a:solidFill>
              </a:rPr>
              <a:t>값에 변화를 주었습니다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598891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구매신청 테이블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AF388E9-4465-458D-B486-26D7C79A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96" y="1987276"/>
            <a:ext cx="3648584" cy="3000794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3017F66-7BCD-4C98-B246-641F59D8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27" y="1989797"/>
            <a:ext cx="3648584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7916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(FAQ, NOTICE)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공지사항 게시판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관리자만 작성할 수 있는 자주 묻는 질문 게시판과 공지사항 게시판 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 err="1">
                <a:solidFill>
                  <a:schemeClr val="tx1"/>
                </a:solidFill>
              </a:rPr>
              <a:t>페이징</a:t>
            </a:r>
            <a:r>
              <a:rPr lang="ko-KR" altLang="en-US" sz="1600" dirty="0">
                <a:solidFill>
                  <a:schemeClr val="tx1"/>
                </a:solidFill>
              </a:rPr>
              <a:t> 기능만을 생각하고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자주 묻는 질문 게시판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B9DA016-B240-408F-9898-99850EEF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06" y="2229204"/>
            <a:ext cx="3677163" cy="246731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117EB17-D636-4E85-81C0-A0231F534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27" y="2258123"/>
            <a:ext cx="3609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댓글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후기 게시판의 댓글은 </a:t>
            </a:r>
            <a:r>
              <a:rPr lang="ko-KR" altLang="en-US" sz="1600" dirty="0" err="1">
                <a:solidFill>
                  <a:schemeClr val="tx1"/>
                </a:solidFill>
              </a:rPr>
              <a:t>대댓글이</a:t>
            </a:r>
            <a:r>
              <a:rPr lang="ko-KR" altLang="en-US" sz="1600" dirty="0">
                <a:solidFill>
                  <a:schemeClr val="tx1"/>
                </a:solidFill>
              </a:rPr>
              <a:t> 없다고 상정하고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835554" y="138875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게시판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153DDAC-BB95-4087-94A8-627E4C9D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738" y="1741449"/>
            <a:ext cx="3348699" cy="347174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76ED884-564A-454F-8450-474A057A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27" y="2204160"/>
            <a:ext cx="361047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0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513059" y="3157878"/>
            <a:ext cx="27606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프로젝트 구조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당담파트</a:t>
            </a:r>
            <a:r>
              <a:rPr lang="ko-KR" altLang="en-US" sz="3200" b="1" dirty="0">
                <a:solidFill>
                  <a:schemeClr val="bg1"/>
                </a:solidFill>
              </a:rPr>
              <a:t>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325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7"/>
          <a:stretch/>
        </p:blipFill>
        <p:spPr>
          <a:xfrm>
            <a:off x="1164170" y="729623"/>
            <a:ext cx="9659001" cy="590550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다이어그램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4170" y="1106723"/>
            <a:ext cx="1346273" cy="16780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6729" y="1106724"/>
            <a:ext cx="7346441" cy="17872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10443" y="1106723"/>
            <a:ext cx="966287" cy="16780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9495" y="2893926"/>
            <a:ext cx="4700202" cy="8943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78027" y="3788229"/>
            <a:ext cx="3696118" cy="28219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75383" y="3667648"/>
            <a:ext cx="3696118" cy="29425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64169" y="1080763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Index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81906" y="1084568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Notice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7899" y="1075859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Manager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6638" y="2893926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Review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1551" y="636740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Product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68857" y="6367404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Member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50491" y="2976025"/>
            <a:ext cx="979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solidFill>
                  <a:schemeClr val="accent1">
                    <a:lumMod val="75000"/>
                  </a:schemeClr>
                </a:solidFill>
              </a:rPr>
              <a:t>BaseCommand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正方形/長方形 1">
            <a:extLst>
              <a:ext uri="{FF2B5EF4-FFF2-40B4-BE49-F238E27FC236}">
                <a16:creationId xmlns:a16="http://schemas.microsoft.com/office/drawing/2014/main" id="{0AA05E8F-755A-43FA-90AB-E08FE3492415}"/>
              </a:ext>
            </a:extLst>
          </p:cNvPr>
          <p:cNvSpPr/>
          <p:nvPr/>
        </p:nvSpPr>
        <p:spPr>
          <a:xfrm>
            <a:off x="3428264" y="3184702"/>
            <a:ext cx="1324712" cy="3737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845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2692" y="1644782"/>
            <a:ext cx="3716070" cy="869797"/>
            <a:chOff x="572692" y="1719596"/>
            <a:chExt cx="3716070" cy="8697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29787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소개 및 개요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72692" y="3280297"/>
            <a:ext cx="4700313" cy="869797"/>
            <a:chOff x="572692" y="1719596"/>
            <a:chExt cx="4700313" cy="8697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02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39629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개발환경 및 기획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72692" y="4915812"/>
            <a:ext cx="7757239" cy="869797"/>
            <a:chOff x="572692" y="1719596"/>
            <a:chExt cx="7757239" cy="8697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03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7019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프로젝트 구조</a:t>
              </a:r>
              <a:r>
                <a:rPr kumimoji="1" lang="en-US" altLang="ko-KR" sz="3600" b="1" spc="300" dirty="0">
                  <a:solidFill>
                    <a:schemeClr val="bg1"/>
                  </a:solidFill>
                </a:rPr>
                <a:t>, </a:t>
              </a:r>
              <a:r>
                <a:rPr kumimoji="1" lang="ko-KR" altLang="en-US" sz="3600" b="1" spc="300" dirty="0" err="1">
                  <a:solidFill>
                    <a:schemeClr val="bg1"/>
                  </a:solidFill>
                </a:rPr>
                <a:t>당담파트</a:t>
              </a:r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 구현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(INDEX)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4334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</a:t>
            </a:r>
            <a:r>
              <a:rPr lang="en-US" altLang="ko-KR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당담파트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  <a:p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533953"/>
            <a:ext cx="5743575" cy="46162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009" y="1657581"/>
            <a:ext cx="6288391" cy="21844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08003" y="4863574"/>
            <a:ext cx="4968295" cy="707886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 메인 페이지의 상품 정렬 </a:t>
            </a:r>
            <a:r>
              <a:rPr lang="en-US" altLang="ko-KR" dirty="0"/>
              <a:t>SQL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en-US" altLang="ko-KR" sz="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인기상품 </a:t>
            </a:r>
            <a:r>
              <a:rPr lang="en-US" altLang="ko-KR" b="0" dirty="0"/>
              <a:t>(</a:t>
            </a:r>
            <a:r>
              <a:rPr lang="ko-KR" altLang="en-US" b="0" dirty="0"/>
              <a:t>가장 거래량이 많은</a:t>
            </a:r>
            <a:r>
              <a:rPr lang="en-US" altLang="ko-KR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855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회원관리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주소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4334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</a:t>
            </a:r>
            <a:r>
              <a:rPr lang="en-US" altLang="ko-KR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당담파트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  <a:p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8F7F5B-638C-4539-A94F-CCD07CA6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03168"/>
            <a:ext cx="7260389" cy="48778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14105" y="5160644"/>
            <a:ext cx="4968295" cy="95410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주소</a:t>
            </a:r>
            <a:r>
              <a:rPr lang="en-US" altLang="ko-KR" dirty="0"/>
              <a:t>API </a:t>
            </a:r>
            <a:r>
              <a:rPr lang="ko-KR" altLang="en-US" dirty="0"/>
              <a:t>구현</a:t>
            </a:r>
            <a:endParaRPr lang="en-US" altLang="ko-KR" dirty="0"/>
          </a:p>
          <a:p>
            <a:endParaRPr lang="en-US" altLang="ko-KR" sz="800" dirty="0"/>
          </a:p>
          <a:p>
            <a:r>
              <a:rPr lang="ko-KR" altLang="en-US" b="0" dirty="0"/>
              <a:t> 주소</a:t>
            </a:r>
            <a:r>
              <a:rPr lang="en-US" altLang="ko-KR" b="0" dirty="0"/>
              <a:t>API</a:t>
            </a:r>
            <a:r>
              <a:rPr lang="ko-KR" altLang="en-US" b="0" dirty="0"/>
              <a:t>를 통해 검색 결과를 주소와 상세주소에 표시하고 </a:t>
            </a:r>
            <a:r>
              <a:rPr lang="en-US" altLang="ko-KR" b="0" dirty="0"/>
              <a:t>DB</a:t>
            </a:r>
            <a:r>
              <a:rPr lang="ko-KR" altLang="en-US" b="0" dirty="0"/>
              <a:t>에 추가 할 수 있게 한다</a:t>
            </a:r>
            <a:r>
              <a:rPr lang="en-US" altLang="ko-KR" b="0" dirty="0"/>
              <a:t>.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F11A2A8-778D-4D4F-9627-824E7C7B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526" y="1403168"/>
            <a:ext cx="6355874" cy="301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5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4334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</a:t>
            </a:r>
            <a:r>
              <a:rPr lang="en-US" altLang="ko-KR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당담파트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  <a:p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8849356" y="1949247"/>
            <a:ext cx="3058712" cy="3785652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페이지 이동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관리자로 등록된 계정에 로그인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마이페이지 이동 시 </a:t>
            </a:r>
            <a:br>
              <a:rPr lang="en-US" altLang="ko-KR" sz="1600" dirty="0"/>
            </a:br>
            <a:r>
              <a:rPr lang="ko-KR" altLang="en-US" sz="1600" dirty="0"/>
              <a:t>관리자 페이지로 이동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ko-KR" altLang="en-US" sz="1600" b="1" dirty="0"/>
              <a:t>관리자 페이지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회원관리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상품관리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구입신청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판매신청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게시판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공지사항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자주묻는</a:t>
            </a:r>
            <a:r>
              <a:rPr lang="ko-KR" altLang="en-US" sz="1600" dirty="0"/>
              <a:t> 질문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A975DC-4976-4C52-91AA-00CCAF99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77" y="1618481"/>
            <a:ext cx="8131995" cy="44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4334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</a:t>
            </a:r>
            <a:r>
              <a:rPr lang="en-US" altLang="ko-KR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당담파트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  <a:p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테이블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978125" y="5111947"/>
            <a:ext cx="6464987" cy="95410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페이지 테이블 구성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 페이지에 따라 적절한 검색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칼럼명을 선택함으로써 테이블 정렬</a:t>
            </a:r>
            <a:endParaRPr lang="en-US" altLang="ko-KR" sz="1600" dirty="0"/>
          </a:p>
        </p:txBody>
      </p:sp>
      <p:pic>
        <p:nvPicPr>
          <p:cNvPr id="6" name="그림 5" descr="텍스트, 모니터, 도로, 검은색이(가) 표시된 사진&#10;&#10;자동 생성된 설명">
            <a:extLst>
              <a:ext uri="{FF2B5EF4-FFF2-40B4-BE49-F238E27FC236}">
                <a16:creationId xmlns:a16="http://schemas.microsoft.com/office/drawing/2014/main" id="{6846C75E-0202-4E37-AAFE-45DA8D23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47" y="1537477"/>
            <a:ext cx="6837544" cy="339465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F75A3E0-7E6C-4580-9D2A-008C40B8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664" y="1936007"/>
            <a:ext cx="5982888" cy="3034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0385E5-CA64-4159-99BF-17060E48E4B4}"/>
              </a:ext>
            </a:extLst>
          </p:cNvPr>
          <p:cNvSpPr txBox="1"/>
          <p:nvPr/>
        </p:nvSpPr>
        <p:spPr>
          <a:xfrm>
            <a:off x="9852157" y="4970347"/>
            <a:ext cx="2178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(AJAX) </a:t>
            </a:r>
            <a:r>
              <a:rPr lang="ko-KR" altLang="en-US" sz="1500" dirty="0"/>
              <a:t>테이블 로드</a:t>
            </a:r>
          </a:p>
        </p:txBody>
      </p:sp>
    </p:spTree>
    <p:extLst>
      <p:ext uri="{BB962C8B-B14F-4D97-AF65-F5344CB8AC3E}">
        <p14:creationId xmlns:p14="http://schemas.microsoft.com/office/powerpoint/2010/main" val="42333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4334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</a:t>
            </a:r>
            <a:r>
              <a:rPr lang="en-US" altLang="ko-KR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당담파트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  <a:p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7622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FAQ)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5226853" y="5255097"/>
            <a:ext cx="6464987" cy="95410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</a:t>
            </a:r>
            <a:r>
              <a:rPr lang="en-US" altLang="ko-KR" sz="1600" b="1" dirty="0"/>
              <a:t>, FAQ </a:t>
            </a:r>
            <a:r>
              <a:rPr lang="ko-KR" altLang="en-US" sz="1600" b="1" dirty="0"/>
              <a:t>게시판 구현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새로운 글을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수정 할 때</a:t>
            </a:r>
            <a:br>
              <a:rPr lang="en-US" altLang="ko-KR" sz="1600" dirty="0"/>
            </a:br>
            <a:r>
              <a:rPr lang="ko-KR" altLang="en-US" sz="1600" dirty="0"/>
              <a:t>미리보기를 통해 작성하는 글을 확인 가능</a:t>
            </a:r>
            <a:endParaRPr lang="en-US" altLang="ko-KR" sz="1600" dirty="0"/>
          </a:p>
        </p:txBody>
      </p:sp>
      <p:pic>
        <p:nvPicPr>
          <p:cNvPr id="7" name="그림 6" descr="텍스트, 스크린샷, 모니터, 실내이(가) 표시된 사진&#10;&#10;자동 생성된 설명">
            <a:extLst>
              <a:ext uri="{FF2B5EF4-FFF2-40B4-BE49-F238E27FC236}">
                <a16:creationId xmlns:a16="http://schemas.microsoft.com/office/drawing/2014/main" id="{745C260C-C2E3-4276-B6DB-C8BF4B88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5" y="1544610"/>
            <a:ext cx="8229600" cy="33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8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4334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</a:t>
            </a:r>
            <a:r>
              <a:rPr lang="en-US" altLang="ko-KR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당담파트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  <a:p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7622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FAQ)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5226853" y="5255097"/>
            <a:ext cx="6464987" cy="95410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구입신청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판매신청 관리 구현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구입신청</a:t>
            </a:r>
            <a:r>
              <a:rPr lang="en-US" altLang="ko-KR" sz="1600" dirty="0"/>
              <a:t>, </a:t>
            </a:r>
            <a:r>
              <a:rPr lang="ko-KR" altLang="en-US" sz="1600" dirty="0"/>
              <a:t>판매신청 </a:t>
            </a:r>
            <a:r>
              <a:rPr lang="en-US" altLang="ko-KR" sz="1600" dirty="0"/>
              <a:t>TABLE</a:t>
            </a:r>
            <a:r>
              <a:rPr lang="ko-KR" altLang="en-US" sz="1600" dirty="0"/>
              <a:t>의 </a:t>
            </a:r>
            <a:r>
              <a:rPr lang="en-US" altLang="ko-KR" sz="1600" dirty="0"/>
              <a:t>STATUS </a:t>
            </a:r>
            <a:r>
              <a:rPr lang="ko-KR" altLang="en-US" sz="1600" dirty="0"/>
              <a:t>수정 기능을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유지보수를 위해 </a:t>
            </a:r>
            <a:r>
              <a:rPr lang="en-US" altLang="ko-KR" sz="1600" dirty="0"/>
              <a:t>Java Class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Sql</a:t>
            </a:r>
            <a:r>
              <a:rPr lang="ko-KR" altLang="en-US" sz="1600" dirty="0"/>
              <a:t>문을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간소화</a:t>
            </a:r>
            <a:r>
              <a:rPr lang="ko-KR" altLang="en-US" sz="1600" dirty="0"/>
              <a:t>하여 작성</a:t>
            </a:r>
            <a:endParaRPr lang="en-US" altLang="ko-KR" sz="1600" dirty="0"/>
          </a:p>
        </p:txBody>
      </p:sp>
      <p:pic>
        <p:nvPicPr>
          <p:cNvPr id="6" name="그림 5" descr="텍스트, 모니터, 검은색, 실내이(가) 표시된 사진&#10;&#10;자동 생성된 설명">
            <a:extLst>
              <a:ext uri="{FF2B5EF4-FFF2-40B4-BE49-F238E27FC236}">
                <a16:creationId xmlns:a16="http://schemas.microsoft.com/office/drawing/2014/main" id="{0EC0482D-4D11-4FDF-B7C5-41D48A6B3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7" y="1422881"/>
            <a:ext cx="6624139" cy="312260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9147B90-6DCE-42BD-9EE6-27744213B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782" y="1853604"/>
            <a:ext cx="4940058" cy="664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AB4AE8-0DB8-4156-B32F-B4739F53B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756" y="3508652"/>
            <a:ext cx="2934109" cy="33342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55190BC-9EA7-4518-B227-36F6F0635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168" y="2683296"/>
            <a:ext cx="5279286" cy="6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4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81371" y="3157878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소개 및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75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SHOEFLY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750445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26" name="타원 25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4168638" y="1368333"/>
            <a:ext cx="3213064" cy="3213064"/>
          </a:xfrm>
          <a:prstGeom prst="ellipse">
            <a:avLst/>
          </a:prstGeom>
          <a:noFill/>
          <a:ln w="127000" cmpd="sng">
            <a:solidFill>
              <a:srgbClr val="FF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179" r="97386">
                        <a14:foregroundMark x1="25926" y1="74684" x2="25926" y2="74684"/>
                        <a14:foregroundMark x1="38562" y1="85443" x2="38562" y2="85443"/>
                        <a14:foregroundMark x1="41176" y1="89241" x2="41176" y2="89241"/>
                        <a14:foregroundMark x1="51198" y1="85443" x2="51198" y2="85443"/>
                        <a14:foregroundMark x1="53377" y1="75316" x2="53377" y2="75316"/>
                        <a14:foregroundMark x1="61002" y1="78481" x2="61002" y2="78481"/>
                        <a14:foregroundMark x1="65359" y1="91772" x2="65359" y2="91772"/>
                        <a14:foregroundMark x1="69499" y1="87975" x2="69499" y2="87975"/>
                        <a14:foregroundMark x1="72549" y1="75316" x2="72549" y2="75316"/>
                        <a14:foregroundMark x1="78649" y1="75316" x2="78649" y2="75316"/>
                        <a14:foregroundMark x1="93464" y1="79747" x2="93464" y2="79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50" y="2491033"/>
            <a:ext cx="2812640" cy="96818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1414397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35" name="타원 34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9" name="오른쪽 화살표 38"/>
          <p:cNvSpPr/>
          <p:nvPr/>
        </p:nvSpPr>
        <p:spPr>
          <a:xfrm>
            <a:off x="3170470" y="2732549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7752278" y="2733896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20638" y="49945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한정판 상품에 대해 안전한 거래를 제공합니다</a:t>
            </a:r>
            <a:endParaRPr lang="en-US" altLang="ko-KR" sz="2000" b="1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1120638" y="4969642"/>
            <a:ext cx="1488558" cy="0"/>
          </a:xfrm>
          <a:prstGeom prst="line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459847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거래를 위해 서로의 개인 정보를 공유할 필요가 없습니다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altLang="ko-KR" sz="1600" b="1" dirty="0">
                <a:solidFill>
                  <a:srgbClr val="FC9598"/>
                </a:solidFill>
              </a:rPr>
              <a:t>SHOEFLY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가 안전한 거래를 도와드립니다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35672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판매자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571720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구매자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155561" y="5547532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852615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철저한 검수를 통해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가품에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대한 불안감을 없애 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55561" y="5940300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6245383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 중인 상품들을 통해 시세 파악이 가능합니다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55561" y="6333068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역할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39637" y="1793732"/>
            <a:ext cx="6668654" cy="4031834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1E970D-6A85-439E-BA97-BE84E050813A}"/>
              </a:ext>
            </a:extLst>
          </p:cNvPr>
          <p:cNvGrpSpPr/>
          <p:nvPr/>
        </p:nvGrpSpPr>
        <p:grpSpPr>
          <a:xfrm>
            <a:off x="936727" y="2538395"/>
            <a:ext cx="2053849" cy="2000501"/>
            <a:chOff x="770497" y="1264948"/>
            <a:chExt cx="2053849" cy="200050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977263" y="1264948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946" y="1589568"/>
              <a:ext cx="946634" cy="946634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770497" y="2584526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/>
                <a:t>박세환</a:t>
              </a:r>
              <a:r>
                <a:rPr kumimoji="1" lang="en-US" altLang="ko-KR" sz="1600" b="1" dirty="0"/>
                <a:t>(</a:t>
              </a:r>
              <a:r>
                <a:rPr lang="ko-KR" altLang="en-US" sz="1600" b="1" dirty="0"/>
                <a:t>조장</a:t>
              </a:r>
              <a:r>
                <a:rPr kumimoji="1" lang="en-US" altLang="ko-KR" sz="1600" b="1" dirty="0"/>
                <a:t>)</a:t>
              </a:r>
              <a:endParaRPr kumimoji="1" lang="ko-KR" altLang="en-US" sz="24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35511" y="2739556"/>
            <a:ext cx="4737080" cy="18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FAQ,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관리자페이지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총괄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작업 스케줄러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GITHUB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관리담당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BF2A7C-B896-4AD5-8F2E-66FAEEEE0E38}"/>
              </a:ext>
            </a:extLst>
          </p:cNvPr>
          <p:cNvGrpSpPr/>
          <p:nvPr/>
        </p:nvGrpSpPr>
        <p:grpSpPr>
          <a:xfrm>
            <a:off x="9759967" y="458043"/>
            <a:ext cx="2053849" cy="2000501"/>
            <a:chOff x="3629750" y="1264948"/>
            <a:chExt cx="2053849" cy="200050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3836516" y="1264948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199" y="1589568"/>
              <a:ext cx="946634" cy="946634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3629750" y="2584526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안소은</a:t>
              </a:r>
              <a:endParaRPr kumimoji="1" lang="ko-KR" altLang="en-US" sz="2400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D2E885-8283-4E83-9CD3-2FEE8CD832D2}"/>
              </a:ext>
            </a:extLst>
          </p:cNvPr>
          <p:cNvGrpSpPr/>
          <p:nvPr/>
        </p:nvGrpSpPr>
        <p:grpSpPr>
          <a:xfrm>
            <a:off x="9759968" y="2538395"/>
            <a:ext cx="2053849" cy="2000501"/>
            <a:chOff x="6494975" y="1264948"/>
            <a:chExt cx="2053849" cy="2000501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6701741" y="1264948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424" y="1589568"/>
              <a:ext cx="946634" cy="946634"/>
            </a:xfrm>
            <a:prstGeom prst="rect">
              <a:avLst/>
            </a:prstGeom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6494975" y="2584526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정유한</a:t>
              </a:r>
              <a:endParaRPr kumimoji="1" lang="ko-KR" altLang="en-US" sz="2400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1A3559-8147-4591-9A78-A9EADD7BF6B5}"/>
              </a:ext>
            </a:extLst>
          </p:cNvPr>
          <p:cNvGrpSpPr/>
          <p:nvPr/>
        </p:nvGrpSpPr>
        <p:grpSpPr>
          <a:xfrm>
            <a:off x="9759969" y="4621097"/>
            <a:ext cx="2053849" cy="2000501"/>
            <a:chOff x="9362806" y="1264948"/>
            <a:chExt cx="2053849" cy="2000501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9569572" y="1264948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255" y="1589568"/>
              <a:ext cx="946634" cy="946634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9362806" y="2584526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윤기태</a:t>
              </a:r>
              <a:endParaRPr kumimoji="1"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9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738280" y="3157878"/>
            <a:ext cx="23102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개발환경 및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ko-KR" altLang="en-US" sz="32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58010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9407" y="1178298"/>
            <a:ext cx="1103309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3799" y="1323935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구현 언어</a:t>
            </a:r>
          </a:p>
        </p:txBody>
      </p:sp>
      <p:pic>
        <p:nvPicPr>
          <p:cNvPr id="18" name="그림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0" r="32860"/>
          <a:stretch>
            <a:fillRect/>
          </a:stretch>
        </p:blipFill>
        <p:spPr>
          <a:xfrm>
            <a:off x="1852169" y="1228733"/>
            <a:ext cx="936494" cy="1403935"/>
          </a:xfrm>
          <a:prstGeom prst="rect">
            <a:avLst/>
          </a:prstGeom>
        </p:spPr>
      </p:pic>
      <p:pic>
        <p:nvPicPr>
          <p:cNvPr id="19" name="그림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10" r="16790"/>
          <a:stretch>
            <a:fillRect/>
          </a:stretch>
        </p:blipFill>
        <p:spPr>
          <a:xfrm>
            <a:off x="2749899" y="1405715"/>
            <a:ext cx="1290540" cy="1049970"/>
          </a:xfrm>
          <a:prstGeom prst="rect">
            <a:avLst/>
          </a:prstGeom>
        </p:spPr>
      </p:pic>
      <p:pic>
        <p:nvPicPr>
          <p:cNvPr id="20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40439" y="1464891"/>
            <a:ext cx="1338973" cy="828888"/>
          </a:xfrm>
          <a:prstGeom prst="rect">
            <a:avLst/>
          </a:prstGeom>
        </p:spPr>
      </p:pic>
      <p:pic>
        <p:nvPicPr>
          <p:cNvPr id="21" name="그림 4"/>
          <p:cNvPicPr>
            <a:picLocks noChangeAspect="1"/>
          </p:cNvPicPr>
          <p:nvPr/>
        </p:nvPicPr>
        <p:blipFill rotWithShape="1">
          <a:blip r:embed="rId6"/>
          <a:srcRect l="45000" t="23020" r="42260" b="53950"/>
          <a:stretch>
            <a:fillRect/>
          </a:stretch>
        </p:blipFill>
        <p:spPr>
          <a:xfrm>
            <a:off x="5476001" y="1340228"/>
            <a:ext cx="1164566" cy="1180943"/>
          </a:xfrm>
          <a:prstGeom prst="rect">
            <a:avLst/>
          </a:prstGeom>
        </p:spPr>
      </p:pic>
      <p:pic>
        <p:nvPicPr>
          <p:cNvPr id="22" name="그림 5"/>
          <p:cNvPicPr>
            <a:picLocks noChangeAspect="1"/>
          </p:cNvPicPr>
          <p:nvPr/>
        </p:nvPicPr>
        <p:blipFill rotWithShape="1">
          <a:blip r:embed="rId6"/>
          <a:srcRect l="67170" t="23020" r="20470" b="53950"/>
          <a:stretch>
            <a:fillRect/>
          </a:stretch>
        </p:blipFill>
        <p:spPr>
          <a:xfrm>
            <a:off x="6308091" y="1349306"/>
            <a:ext cx="1228066" cy="1283362"/>
          </a:xfrm>
          <a:prstGeom prst="rect">
            <a:avLst/>
          </a:prstGeom>
        </p:spPr>
      </p:pic>
      <p:pic>
        <p:nvPicPr>
          <p:cNvPr id="23" name="그림 3"/>
          <p:cNvPicPr>
            <a:picLocks noChangeAspect="1"/>
          </p:cNvPicPr>
          <p:nvPr/>
        </p:nvPicPr>
        <p:blipFill rotWithShape="1">
          <a:blip r:embed="rId6"/>
          <a:srcRect l="22080" t="23020" r="65660" b="53950"/>
          <a:stretch>
            <a:fillRect/>
          </a:stretch>
        </p:blipFill>
        <p:spPr>
          <a:xfrm>
            <a:off x="7248226" y="1349306"/>
            <a:ext cx="1121435" cy="11809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30504" y="1640384"/>
            <a:ext cx="679292" cy="7012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98274" y="1666087"/>
            <a:ext cx="1287517" cy="73572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69407" y="2917771"/>
            <a:ext cx="5339024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263473" y="2917771"/>
            <a:ext cx="255898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177496" y="2917771"/>
            <a:ext cx="2425002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010336" y="3315067"/>
            <a:ext cx="1283872" cy="6162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73799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 서버</a:t>
            </a:r>
            <a:endParaRPr lang="en-US" altLang="ko-KR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409734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WAS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323756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서버 언어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73244" y="3236117"/>
            <a:ext cx="1417483" cy="774158"/>
          </a:xfrm>
          <a:prstGeom prst="rect">
            <a:avLst/>
          </a:prstGeom>
        </p:spPr>
      </p:pic>
      <p:pic>
        <p:nvPicPr>
          <p:cNvPr id="36" name="그림 10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170" r="16540"/>
          <a:stretch>
            <a:fillRect/>
          </a:stretch>
        </p:blipFill>
        <p:spPr>
          <a:xfrm>
            <a:off x="3261615" y="3113054"/>
            <a:ext cx="1099001" cy="9932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142820" y="3318406"/>
            <a:ext cx="1274235" cy="69186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69407" y="4627961"/>
            <a:ext cx="860808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73799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사용 도구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24082" y="5046527"/>
            <a:ext cx="2014837" cy="5181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535030" y="5056032"/>
            <a:ext cx="2248945" cy="52835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5972729" y="5029263"/>
            <a:ext cx="2236833" cy="56240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190578" y="4813065"/>
            <a:ext cx="1020414" cy="98502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9449418" y="4613724"/>
            <a:ext cx="215307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564637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API</a:t>
            </a:r>
            <a:endParaRPr lang="ko-KR" altLang="en-US" b="1" dirty="0"/>
          </a:p>
        </p:txBody>
      </p:sp>
      <p:pic>
        <p:nvPicPr>
          <p:cNvPr id="1026" name="Picture 2" descr="https://www.juso.go.kr/img/common/logo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702" y="5360052"/>
            <a:ext cx="1643420" cy="35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5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972084E-914C-4679-8E56-F9E685AA3707}"/>
              </a:ext>
            </a:extLst>
          </p:cNvPr>
          <p:cNvSpPr/>
          <p:nvPr/>
        </p:nvSpPr>
        <p:spPr>
          <a:xfrm>
            <a:off x="1170685" y="1228747"/>
            <a:ext cx="10021453" cy="51688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1A667AD-DCA8-4E36-A7FE-B2508F45AEF4}"/>
              </a:ext>
            </a:extLst>
          </p:cNvPr>
          <p:cNvSpPr/>
          <p:nvPr/>
        </p:nvSpPr>
        <p:spPr>
          <a:xfrm>
            <a:off x="1542788" y="3158687"/>
            <a:ext cx="1173454" cy="104684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사용자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D61A72-687F-4D74-A51A-728FCCA1F3E9}"/>
              </a:ext>
            </a:extLst>
          </p:cNvPr>
          <p:cNvSpPr/>
          <p:nvPr/>
        </p:nvSpPr>
        <p:spPr>
          <a:xfrm>
            <a:off x="3130546" y="1576881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339A86-5632-46B0-9CCA-354D89379DC3}"/>
              </a:ext>
            </a:extLst>
          </p:cNvPr>
          <p:cNvSpPr/>
          <p:nvPr/>
        </p:nvSpPr>
        <p:spPr>
          <a:xfrm>
            <a:off x="2987782" y="1295675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판매요청</a:t>
            </a:r>
            <a:endParaRPr kumimoji="1" lang="ko-KR" altLang="en-US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41024D6-2987-4B55-919A-D42C1DC61CA4}"/>
              </a:ext>
            </a:extLst>
          </p:cNvPr>
          <p:cNvSpPr/>
          <p:nvPr/>
        </p:nvSpPr>
        <p:spPr>
          <a:xfrm>
            <a:off x="5714375" y="1295675"/>
            <a:ext cx="2401853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1247F0E-420F-4DE5-9992-B9E6AF7962A7}"/>
              </a:ext>
            </a:extLst>
          </p:cNvPr>
          <p:cNvSpPr/>
          <p:nvPr/>
        </p:nvSpPr>
        <p:spPr>
          <a:xfrm>
            <a:off x="9103472" y="1286876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판매요청등록</a:t>
            </a:r>
            <a:endParaRPr kumimoji="1"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65174ED-5F0E-4AF0-BD93-E5ABFB4BB1EF}"/>
              </a:ext>
            </a:extLst>
          </p:cNvPr>
          <p:cNvSpPr/>
          <p:nvPr/>
        </p:nvSpPr>
        <p:spPr>
          <a:xfrm>
            <a:off x="4747140" y="151734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D36AA47D-12C9-42E8-A109-08CE18AB4629}"/>
              </a:ext>
            </a:extLst>
          </p:cNvPr>
          <p:cNvSpPr/>
          <p:nvPr/>
        </p:nvSpPr>
        <p:spPr>
          <a:xfrm>
            <a:off x="8226150" y="1508326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1CB61BC6-1C6D-49D4-890A-3977AC3506A8}"/>
              </a:ext>
            </a:extLst>
          </p:cNvPr>
          <p:cNvSpPr/>
          <p:nvPr/>
        </p:nvSpPr>
        <p:spPr>
          <a:xfrm>
            <a:off x="3130546" y="3996392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DF03CD5-CEB1-485E-AA7A-86AE3DBCF784}"/>
              </a:ext>
            </a:extLst>
          </p:cNvPr>
          <p:cNvSpPr/>
          <p:nvPr/>
        </p:nvSpPr>
        <p:spPr>
          <a:xfrm>
            <a:off x="2987782" y="383924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구매요청</a:t>
            </a:r>
            <a:endParaRPr kumimoji="1" lang="ko-KR" altLang="en-US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C849AF2-320B-47A0-8594-96804DB29457}"/>
              </a:ext>
            </a:extLst>
          </p:cNvPr>
          <p:cNvSpPr/>
          <p:nvPr/>
        </p:nvSpPr>
        <p:spPr>
          <a:xfrm>
            <a:off x="10249582" y="452428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상품을 수령</a:t>
            </a:r>
            <a:endParaRPr kumimoji="1" lang="ko-KR" altLang="en-US" dirty="0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9BC24075-7E6C-4C31-A2AF-8F9CCC25696C}"/>
              </a:ext>
            </a:extLst>
          </p:cNvPr>
          <p:cNvSpPr/>
          <p:nvPr/>
        </p:nvSpPr>
        <p:spPr>
          <a:xfrm>
            <a:off x="4427976" y="405739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85E49CE-0447-4D7D-8C68-B4DA3BA16C9A}"/>
              </a:ext>
            </a:extLst>
          </p:cNvPr>
          <p:cNvSpPr/>
          <p:nvPr/>
        </p:nvSpPr>
        <p:spPr>
          <a:xfrm>
            <a:off x="2987782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요청확인</a:t>
            </a:r>
            <a:endParaRPr kumimoji="1" lang="ko-KR" altLang="en-US" dirty="0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857980-360D-491A-BF15-92ED4BED615C}"/>
              </a:ext>
            </a:extLst>
          </p:cNvPr>
          <p:cNvSpPr/>
          <p:nvPr/>
        </p:nvSpPr>
        <p:spPr>
          <a:xfrm>
            <a:off x="8636535" y="2490858"/>
            <a:ext cx="1805474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구매 요청자에게 상품 배송</a:t>
            </a:r>
            <a:endParaRPr kumimoji="1" lang="ko-KR" altLang="en-US" dirty="0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ED7E86B8-A7F5-46B1-90C5-9A64522CF3E6}"/>
              </a:ext>
            </a:extLst>
          </p:cNvPr>
          <p:cNvSpPr/>
          <p:nvPr/>
        </p:nvSpPr>
        <p:spPr>
          <a:xfrm>
            <a:off x="4503013" y="272828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D6451839-68F5-406B-AC8A-3736A8B23FFA}"/>
              </a:ext>
            </a:extLst>
          </p:cNvPr>
          <p:cNvSpPr/>
          <p:nvPr/>
        </p:nvSpPr>
        <p:spPr>
          <a:xfrm rot="18936463">
            <a:off x="6764381" y="255066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40871D3F-F373-4B36-BF6F-3F8E7AFCB32F}"/>
              </a:ext>
            </a:extLst>
          </p:cNvPr>
          <p:cNvSpPr/>
          <p:nvPr/>
        </p:nvSpPr>
        <p:spPr>
          <a:xfrm>
            <a:off x="5247026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즉시 판매 요청</a:t>
            </a:r>
            <a:endParaRPr kumimoji="1" lang="ko-KR" altLang="en-US" dirty="0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0ED7B594-B16C-42E5-B9D4-6AC46752DDB9}"/>
              </a:ext>
            </a:extLst>
          </p:cNvPr>
          <p:cNvSpPr/>
          <p:nvPr/>
        </p:nvSpPr>
        <p:spPr>
          <a:xfrm rot="2549760">
            <a:off x="7854348" y="259596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EEAEC58-E765-4AE8-9FF6-527ADC04926D}"/>
              </a:ext>
            </a:extLst>
          </p:cNvPr>
          <p:cNvSpPr/>
          <p:nvPr/>
        </p:nvSpPr>
        <p:spPr>
          <a:xfrm>
            <a:off x="5254180" y="3813177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금액의 즉시 판매요청</a:t>
            </a:r>
            <a:endParaRPr kumimoji="1"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65F9339-295C-4039-B766-26546089D04C}"/>
              </a:ext>
            </a:extLst>
          </p:cNvPr>
          <p:cNvSpPr/>
          <p:nvPr/>
        </p:nvSpPr>
        <p:spPr>
          <a:xfrm>
            <a:off x="2987782" y="506930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판매 요청확인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5CFD229F-BD35-4E08-AD13-9B260B1C333B}"/>
              </a:ext>
            </a:extLst>
          </p:cNvPr>
          <p:cNvSpPr/>
          <p:nvPr/>
        </p:nvSpPr>
        <p:spPr>
          <a:xfrm>
            <a:off x="7747174" y="4445711"/>
            <a:ext cx="2141216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에서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A4C287D2-151E-43FA-B40D-F786F6A67B8D}"/>
              </a:ext>
            </a:extLst>
          </p:cNvPr>
          <p:cNvSpPr/>
          <p:nvPr/>
        </p:nvSpPr>
        <p:spPr>
          <a:xfrm>
            <a:off x="4446503" y="5272065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A482D62-D952-49CE-8BBC-56988C4E2D32}"/>
              </a:ext>
            </a:extLst>
          </p:cNvPr>
          <p:cNvSpPr/>
          <p:nvPr/>
        </p:nvSpPr>
        <p:spPr>
          <a:xfrm>
            <a:off x="5254180" y="5069304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즉시 구매요청</a:t>
            </a: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8396EA55-5F30-4677-B0BC-1F1EF7AAE64D}"/>
              </a:ext>
            </a:extLst>
          </p:cNvPr>
          <p:cNvSpPr/>
          <p:nvPr/>
        </p:nvSpPr>
        <p:spPr>
          <a:xfrm>
            <a:off x="9796427" y="4718680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5FE83BE7-7720-4394-9B63-80C538F068F4}"/>
              </a:ext>
            </a:extLst>
          </p:cNvPr>
          <p:cNvSpPr/>
          <p:nvPr/>
        </p:nvSpPr>
        <p:spPr>
          <a:xfrm rot="2549760">
            <a:off x="7145037" y="4126007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3BE2C4D1-E2D3-4F69-987F-D8945D264BD4}"/>
              </a:ext>
            </a:extLst>
          </p:cNvPr>
          <p:cNvSpPr/>
          <p:nvPr/>
        </p:nvSpPr>
        <p:spPr>
          <a:xfrm rot="18936463">
            <a:off x="7171218" y="5299531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59FCFCD-B9A4-415B-B3B1-9303905AC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16" y="1263964"/>
            <a:ext cx="10365971" cy="54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2110</TotalTime>
  <Words>617</Words>
  <Application>Microsoft Office PowerPoint</Application>
  <PresentationFormat>와이드스크린</PresentationFormat>
  <Paragraphs>177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박 세환</cp:lastModifiedBy>
  <cp:revision>141</cp:revision>
  <cp:lastPrinted>2021-07-30T08:29:46Z</cp:lastPrinted>
  <dcterms:created xsi:type="dcterms:W3CDTF">2018-12-07T00:32:38Z</dcterms:created>
  <dcterms:modified xsi:type="dcterms:W3CDTF">2021-08-25T11:18:38Z</dcterms:modified>
</cp:coreProperties>
</file>